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60" r:id="rId5"/>
    <p:sldId id="287" r:id="rId6"/>
    <p:sldId id="261" r:id="rId7"/>
    <p:sldId id="262" r:id="rId8"/>
    <p:sldId id="288" r:id="rId9"/>
    <p:sldId id="289" r:id="rId10"/>
    <p:sldId id="290" r:id="rId11"/>
    <p:sldId id="264" r:id="rId12"/>
    <p:sldId id="265" r:id="rId13"/>
    <p:sldId id="268" r:id="rId14"/>
    <p:sldId id="269" r:id="rId15"/>
    <p:sldId id="270" r:id="rId16"/>
    <p:sldId id="291" r:id="rId17"/>
    <p:sldId id="272" r:id="rId18"/>
    <p:sldId id="292" r:id="rId19"/>
    <p:sldId id="273" r:id="rId20"/>
    <p:sldId id="274" r:id="rId21"/>
    <p:sldId id="280" r:id="rId22"/>
    <p:sldId id="293" r:id="rId23"/>
    <p:sldId id="283" r:id="rId24"/>
    <p:sldId id="276" r:id="rId25"/>
    <p:sldId id="278" r:id="rId26"/>
    <p:sldId id="277" r:id="rId27"/>
    <p:sldId id="285" r:id="rId28"/>
    <p:sldId id="286" r:id="rId29"/>
    <p:sldId id="294" r:id="rId30"/>
    <p:sldId id="279" r:id="rId3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" initials="r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0A6"/>
    <a:srgbClr val="29B19A"/>
    <a:srgbClr val="F7B047"/>
    <a:srgbClr val="4194A5"/>
    <a:srgbClr val="39818F"/>
    <a:srgbClr val="22B89B"/>
    <a:srgbClr val="34A6A1"/>
    <a:srgbClr val="FFFF66"/>
    <a:srgbClr val="47A1B3"/>
    <a:srgbClr val="F684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2" autoAdjust="0"/>
    <p:restoredTop sz="94660"/>
  </p:normalViewPr>
  <p:slideViewPr>
    <p:cSldViewPr>
      <p:cViewPr varScale="1">
        <p:scale>
          <a:sx n="65" d="100"/>
          <a:sy n="65" d="100"/>
        </p:scale>
        <p:origin x="-63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9217A-00BC-4D21-9DCF-6317BBB6FF6D}" type="datetimeFigureOut">
              <a:rPr lang="es-CL" smtClean="0"/>
              <a:pPr/>
              <a:t>13-02-2013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08E2C-BDF1-4481-ABB2-ADA2DD6DBB10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61455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08E2C-BDF1-4481-ABB2-ADA2DD6DBB10}" type="slidenum">
              <a:rPr lang="es-CL" smtClean="0"/>
              <a:pPr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73229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13-02-2013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52839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13-02-2013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6655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13-02-2013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50016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13-02-2013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80330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13-02-2013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1123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13-02-2013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92862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13-02-2013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83959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13-02-2013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08390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13-02-2013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54120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13-02-2013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56011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13-02-2013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99565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/>
              <a:pPr/>
              <a:t>13-02-2013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76453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932040" y="1682224"/>
            <a:ext cx="3600400" cy="57606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Electricity and magnetism</a:t>
            </a:r>
            <a:endParaRPr lang="es-ES_tradnl" sz="2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4048" y="213285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66"/>
                </a:solidFill>
              </a:rPr>
              <a:t>Verifying the Lenz Law by measuring the electric current flowing through a coil created by an external magnetic field</a:t>
            </a:r>
            <a:endParaRPr lang="es-CL" sz="1200" dirty="0">
              <a:solidFill>
                <a:srgbClr val="FFFF66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3" t="9032" r="8485" b="7884"/>
          <a:stretch/>
        </p:blipFill>
        <p:spPr bwMode="auto">
          <a:xfrm>
            <a:off x="3432415" y="4871101"/>
            <a:ext cx="1810985" cy="17485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83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Introduction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_tradnl" sz="2400" b="1" baseline="30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+mj-lt"/>
              </a:rPr>
              <a:t>theory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55626" y="2132856"/>
            <a:ext cx="7048822" cy="2893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dirty="0" err="1"/>
              <a:t>Where</a:t>
            </a:r>
            <a:r>
              <a:rPr lang="es-CL" sz="1400" dirty="0" smtClean="0"/>
              <a:t>:</a:t>
            </a:r>
          </a:p>
          <a:p>
            <a:endParaRPr lang="es-CL" sz="1400" dirty="0"/>
          </a:p>
          <a:p>
            <a:r>
              <a:rPr lang="es-CL" sz="1400" dirty="0" smtClean="0"/>
              <a:t>      = </a:t>
            </a:r>
            <a:r>
              <a:rPr lang="es-CL" sz="1400" dirty="0" err="1"/>
              <a:t>electromotive</a:t>
            </a:r>
            <a:r>
              <a:rPr lang="es-CL" sz="1400" dirty="0"/>
              <a:t> </a:t>
            </a:r>
            <a:r>
              <a:rPr lang="es-CL" sz="1400" dirty="0" err="1"/>
              <a:t>force</a:t>
            </a:r>
            <a:r>
              <a:rPr lang="es-CL" sz="1400" dirty="0"/>
              <a:t> (EMF)</a:t>
            </a:r>
          </a:p>
          <a:p>
            <a:r>
              <a:rPr lang="es-CL" sz="1400" dirty="0"/>
              <a:t>t  </a:t>
            </a:r>
            <a:r>
              <a:rPr lang="es-CL" sz="1400" dirty="0" smtClean="0"/>
              <a:t>  = </a:t>
            </a:r>
            <a:r>
              <a:rPr lang="es-CL" sz="1400" dirty="0"/>
              <a:t>time</a:t>
            </a:r>
          </a:p>
          <a:p>
            <a:r>
              <a:rPr lang="en-US" sz="1400" dirty="0"/>
              <a:t>B </a:t>
            </a:r>
            <a:r>
              <a:rPr lang="en-US" sz="1400" dirty="0" smtClean="0"/>
              <a:t>  = </a:t>
            </a:r>
            <a:r>
              <a:rPr lang="en-US" sz="1400" dirty="0"/>
              <a:t>magnitude of the magnetic field</a:t>
            </a:r>
          </a:p>
          <a:p>
            <a:r>
              <a:rPr lang="en-US" sz="1400" dirty="0"/>
              <a:t>S </a:t>
            </a:r>
            <a:r>
              <a:rPr lang="en-US" sz="1400" dirty="0" smtClean="0"/>
              <a:t>  = </a:t>
            </a:r>
            <a:r>
              <a:rPr lang="en-US" sz="1400" dirty="0"/>
              <a:t>area of the surface where the magnetic flux passes through (defined by the</a:t>
            </a:r>
          </a:p>
          <a:p>
            <a:r>
              <a:rPr lang="es-CL" sz="1400" dirty="0"/>
              <a:t>conductor </a:t>
            </a:r>
            <a:r>
              <a:rPr lang="es-CL" sz="1400" dirty="0" err="1"/>
              <a:t>wire</a:t>
            </a:r>
            <a:r>
              <a:rPr lang="es-CL" sz="1400" dirty="0"/>
              <a:t>)</a:t>
            </a:r>
          </a:p>
          <a:p>
            <a:r>
              <a:rPr lang="en-US" sz="1400" dirty="0" smtClean="0"/>
              <a:t>     = </a:t>
            </a:r>
            <a:r>
              <a:rPr lang="en-US" sz="1400" dirty="0"/>
              <a:t>angle between the magnetic field and the surface normal to </a:t>
            </a:r>
            <a:r>
              <a:rPr lang="en-US" sz="1400" dirty="0" smtClean="0"/>
              <a:t>S</a:t>
            </a:r>
          </a:p>
          <a:p>
            <a:endParaRPr lang="en-US" sz="1400" dirty="0"/>
          </a:p>
          <a:p>
            <a:r>
              <a:rPr lang="en-US" sz="1400" dirty="0"/>
              <a:t>Faraday´s Law means that the electromotive force ( ) is proportional to the change</a:t>
            </a:r>
          </a:p>
          <a:p>
            <a:r>
              <a:rPr lang="en-US" sz="1400" dirty="0"/>
              <a:t>in magnetic flux in a given time period. The change of magnetic flux opposes the</a:t>
            </a:r>
          </a:p>
          <a:p>
            <a:r>
              <a:rPr lang="en-US" sz="1400" dirty="0"/>
              <a:t>direction of the original magnetic field.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36838"/>
            <a:ext cx="1238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717032"/>
            <a:ext cx="1428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01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Introduction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_tradnl" sz="2400" b="1" baseline="30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+mj-lt"/>
              </a:rPr>
              <a:t>theory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555625" y="2348880"/>
            <a:ext cx="65447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2B89B"/>
                </a:solidFill>
              </a:rPr>
              <a:t>Now students are encouraged to raise a hypothesis which must be tested with an experiment. </a:t>
            </a:r>
            <a:endParaRPr lang="es-CL" sz="1400" dirty="0">
              <a:solidFill>
                <a:srgbClr val="22B89B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1403647" y="2348881"/>
            <a:ext cx="6581751" cy="582371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9927" y="3296951"/>
            <a:ext cx="6665153" cy="636105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154766"/>
            <a:ext cx="428625" cy="438150"/>
          </a:xfrm>
          <a:prstGeom prst="ellipse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1555626" y="3429000"/>
            <a:ext cx="6092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What will happen inside a copper coil if you move a magnet relative to the coil?</a:t>
            </a:r>
            <a:endParaRPr lang="es-CL" sz="1400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5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08009" y="2617457"/>
            <a:ext cx="7344816" cy="1171583"/>
          </a:xfrm>
          <a:prstGeom prst="roundRect">
            <a:avLst/>
          </a:prstGeom>
          <a:solidFill>
            <a:srgbClr val="4194A5"/>
          </a:solidFill>
          <a:ln>
            <a:solidFill>
              <a:srgbClr val="4194A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Activity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</a:rPr>
              <a:t>description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60444" y="2780928"/>
            <a:ext cx="69119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Students will make a copper coil by coiling up a copper </a:t>
            </a:r>
            <a:r>
              <a:rPr lang="en-US" sz="1600" dirty="0" smtClean="0"/>
              <a:t>wire in </a:t>
            </a:r>
            <a:r>
              <a:rPr lang="en-US" sz="1600" dirty="0"/>
              <a:t>their hands. They will then move a magnet several </a:t>
            </a:r>
            <a:r>
              <a:rPr lang="en-US" sz="1600" dirty="0" smtClean="0"/>
              <a:t>times relative </a:t>
            </a:r>
            <a:r>
              <a:rPr lang="en-US" sz="1600" dirty="0"/>
              <a:t>to the coil to prove the Faraday and Lenz Laws</a:t>
            </a:r>
            <a:endParaRPr lang="es-CL" sz="1600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008009" y="3964315"/>
            <a:ext cx="7344816" cy="1171583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CuadroTexto"/>
          <p:cNvSpPr txBox="1"/>
          <p:nvPr/>
        </p:nvSpPr>
        <p:spPr>
          <a:xfrm>
            <a:off x="1260444" y="4011497"/>
            <a:ext cx="6911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err="1"/>
              <a:t>Warning</a:t>
            </a:r>
            <a:r>
              <a:rPr lang="es-CL" sz="1600" dirty="0" smtClean="0"/>
              <a:t>!</a:t>
            </a:r>
          </a:p>
          <a:p>
            <a:endParaRPr lang="es-CL" sz="1600" dirty="0"/>
          </a:p>
          <a:p>
            <a:r>
              <a:rPr lang="en-US" sz="1600" dirty="0"/>
              <a:t>Move all electronic devices away from the magnet to prevent them from being</a:t>
            </a:r>
          </a:p>
          <a:p>
            <a:r>
              <a:rPr lang="en-US" sz="1600" dirty="0"/>
              <a:t>adversely affected by the magnetic field.</a:t>
            </a:r>
            <a:endParaRPr lang="es-CL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260444" y="5364505"/>
            <a:ext cx="6911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At the end of the class, </a:t>
            </a:r>
            <a:r>
              <a:rPr lang="en-US" sz="1600" dirty="0" smtClean="0"/>
              <a:t>students </a:t>
            </a:r>
            <a:r>
              <a:rPr lang="en-US" sz="1600" dirty="0" smtClean="0"/>
              <a:t>will </a:t>
            </a:r>
            <a:r>
              <a:rPr lang="en-US" sz="1600" dirty="0"/>
              <a:t>build an electromagnet and observe how the </a:t>
            </a:r>
            <a:r>
              <a:rPr lang="en-US" sz="1600" dirty="0" smtClean="0"/>
              <a:t>magnetic field </a:t>
            </a:r>
            <a:r>
              <a:rPr lang="en-US" sz="1600" dirty="0"/>
              <a:t>affects the orientation of a compass needle.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xmlns="" val="26157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3964" y="2276872"/>
            <a:ext cx="4559859" cy="368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27584" y="2399977"/>
            <a:ext cx="4464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/>
              <a:t>Labdisc</a:t>
            </a:r>
            <a:endParaRPr lang="es-CL" sz="1400" dirty="0"/>
          </a:p>
          <a:p>
            <a:pPr lvl="0"/>
            <a:endParaRPr lang="es-CL" sz="1400" dirty="0" smtClean="0"/>
          </a:p>
          <a:p>
            <a:pPr lvl="0"/>
            <a:r>
              <a:rPr lang="en-US" sz="1400" dirty="0"/>
              <a:t>Red and black banana to banana connector cables</a:t>
            </a:r>
            <a:endParaRPr lang="es-CL" sz="1400" dirty="0" smtClean="0"/>
          </a:p>
          <a:p>
            <a:pPr lvl="0"/>
            <a:endParaRPr lang="es-CL" sz="1400" dirty="0" smtClean="0"/>
          </a:p>
          <a:p>
            <a:r>
              <a:rPr lang="es-CL" sz="1400" dirty="0" smtClean="0"/>
              <a:t>Ten </a:t>
            </a:r>
            <a:r>
              <a:rPr lang="es-CL" sz="1400" dirty="0" err="1"/>
              <a:t>meters</a:t>
            </a:r>
            <a:r>
              <a:rPr lang="es-CL" sz="1400" dirty="0"/>
              <a:t> of 1 mm </a:t>
            </a:r>
            <a:r>
              <a:rPr lang="es-CL" sz="1400" dirty="0" err="1"/>
              <a:t>copper</a:t>
            </a:r>
            <a:r>
              <a:rPr lang="es-CL" sz="1400" dirty="0"/>
              <a:t> </a:t>
            </a:r>
            <a:r>
              <a:rPr lang="es-CL" sz="1400" dirty="0" err="1" smtClean="0"/>
              <a:t>wire</a:t>
            </a:r>
            <a:endParaRPr lang="es-CL" sz="1400" dirty="0" smtClean="0"/>
          </a:p>
          <a:p>
            <a:endParaRPr lang="es-CL" sz="1400" dirty="0"/>
          </a:p>
          <a:p>
            <a:r>
              <a:rPr lang="en-US" sz="1400" dirty="0" smtClean="0"/>
              <a:t>A </a:t>
            </a:r>
            <a:r>
              <a:rPr lang="en-US" sz="1400" dirty="0"/>
              <a:t>neodymium magnet with at least 4000 gauss</a:t>
            </a:r>
          </a:p>
          <a:p>
            <a:r>
              <a:rPr lang="es-CL" sz="1400" dirty="0"/>
              <a:t>rating</a:t>
            </a:r>
            <a:endParaRPr lang="es-CL" sz="1400" dirty="0" smtClean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Resources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and </a:t>
            </a:r>
            <a:r>
              <a:rPr lang="es-ES_tradnl" sz="2400" b="1" baseline="30000" dirty="0" err="1">
                <a:solidFill>
                  <a:schemeClr val="bg1"/>
                </a:solidFill>
              </a:rPr>
              <a:t>materials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8741" y="229448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796" y="243735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796" y="286056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796" y="327174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796" y="371703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7068" y="465313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42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Using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</a:rPr>
              <a:t>the</a:t>
            </a:r>
            <a:r>
              <a:rPr lang="es-ES_tradnl" sz="2400" b="1" baseline="30000" dirty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</a:rPr>
              <a:t>Labdisc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87624" y="270892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 collect measurements with the electric current sensor, the </a:t>
            </a:r>
            <a:r>
              <a:rPr lang="en-US" sz="1400" dirty="0" err="1"/>
              <a:t>Labdisc</a:t>
            </a:r>
            <a:r>
              <a:rPr lang="en-US" sz="1400" dirty="0"/>
              <a:t> must be set</a:t>
            </a:r>
          </a:p>
          <a:p>
            <a:r>
              <a:rPr lang="en-US" sz="1400" dirty="0"/>
              <a:t>up by following these steps:</a:t>
            </a:r>
            <a:endParaRPr lang="en-US" sz="1500" dirty="0" smtClean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276872"/>
            <a:ext cx="2800350" cy="323850"/>
          </a:xfrm>
          <a:prstGeom prst="rect">
            <a:avLst/>
          </a:prstGeom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1187624" y="2348880"/>
            <a:ext cx="2826427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a. </a:t>
            </a:r>
            <a:r>
              <a:rPr lang="es-ES_tradnl" sz="2400" b="1" baseline="30000" dirty="0" err="1">
                <a:solidFill>
                  <a:schemeClr val="bg1"/>
                </a:solidFill>
              </a:rPr>
              <a:t>Using</a:t>
            </a:r>
            <a:r>
              <a:rPr lang="es-ES_tradnl" sz="2400" b="1" baseline="30000" dirty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</a:rPr>
              <a:t>the</a:t>
            </a:r>
            <a:r>
              <a:rPr lang="es-ES_tradnl" sz="2400" b="1" baseline="30000" dirty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</a:rPr>
              <a:t>Labdisc</a:t>
            </a:r>
            <a:endParaRPr lang="es-ES_tradnl" sz="2400" b="1" baseline="30000" dirty="0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1187624" y="3418941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Open the </a:t>
            </a:r>
            <a:r>
              <a:rPr lang="en-US" sz="1400" dirty="0" err="1"/>
              <a:t>GlobiLab</a:t>
            </a:r>
            <a:r>
              <a:rPr lang="en-US" sz="1400" dirty="0"/>
              <a:t> software and turn on the </a:t>
            </a:r>
            <a:r>
              <a:rPr lang="en-US" sz="1400" dirty="0" err="1"/>
              <a:t>Labdisc</a:t>
            </a:r>
            <a:r>
              <a:rPr lang="en-US" sz="1400" dirty="0"/>
              <a:t>.</a:t>
            </a:r>
            <a:endParaRPr lang="en-US" sz="1500" dirty="0" smtClean="0"/>
          </a:p>
        </p:txBody>
      </p:sp>
      <p:sp>
        <p:nvSpPr>
          <p:cNvPr id="32" name="31 CuadroTexto"/>
          <p:cNvSpPr txBox="1"/>
          <p:nvPr/>
        </p:nvSpPr>
        <p:spPr>
          <a:xfrm>
            <a:off x="1187624" y="3902949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Click the Bluetooth icon in the bottom right corner of the </a:t>
            </a:r>
            <a:r>
              <a:rPr lang="en-US" sz="1400" dirty="0" err="1"/>
              <a:t>GlobiLab</a:t>
            </a:r>
            <a:r>
              <a:rPr lang="en-US" sz="1400" dirty="0"/>
              <a:t> screen.</a:t>
            </a:r>
          </a:p>
          <a:p>
            <a:r>
              <a:rPr lang="en-US" sz="1400" dirty="0"/>
              <a:t>Select the </a:t>
            </a:r>
            <a:r>
              <a:rPr lang="en-US" sz="1400" dirty="0" err="1"/>
              <a:t>Labdisc</a:t>
            </a:r>
            <a:r>
              <a:rPr lang="en-US" sz="1400" dirty="0"/>
              <a:t> you are using currently. Once the </a:t>
            </a:r>
            <a:r>
              <a:rPr lang="en-US" sz="1400" dirty="0" err="1"/>
              <a:t>Labdisc</a:t>
            </a:r>
            <a:r>
              <a:rPr lang="en-US" sz="1400" dirty="0"/>
              <a:t> has been</a:t>
            </a:r>
          </a:p>
          <a:p>
            <a:r>
              <a:rPr lang="en-US" sz="1400" dirty="0"/>
              <a:t>recognized by the software the icon will change from a grey to blue color.</a:t>
            </a:r>
            <a:endParaRPr lang="en-US" sz="1500" dirty="0" smtClean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4784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533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3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Using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</a:rPr>
              <a:t>the</a:t>
            </a:r>
            <a:r>
              <a:rPr lang="es-ES_tradnl" sz="2400" b="1" baseline="30000" dirty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</a:rPr>
              <a:t>Labdisc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1187624" y="2255387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Click on the button to configure the </a:t>
            </a:r>
            <a:r>
              <a:rPr lang="en-US" sz="1400" dirty="0" err="1"/>
              <a:t>Labdisc</a:t>
            </a:r>
            <a:r>
              <a:rPr lang="en-US" sz="1400" dirty="0"/>
              <a:t>. Select the current sensor in</a:t>
            </a:r>
          </a:p>
          <a:p>
            <a:r>
              <a:rPr lang="en-US" sz="1400" dirty="0"/>
              <a:t>the “Logger Setup” window. Enter “100/sec” for the </a:t>
            </a:r>
            <a:r>
              <a:rPr lang="en-US" sz="1400" dirty="0" smtClean="0"/>
              <a:t>sampling rate and</a:t>
            </a:r>
            <a:endParaRPr lang="en-US" sz="1400" dirty="0"/>
          </a:p>
          <a:p>
            <a:r>
              <a:rPr lang="en-US" sz="1400" dirty="0"/>
              <a:t>“10000” for the number of samples.</a:t>
            </a:r>
            <a:endParaRPr lang="en-US" sz="1500" dirty="0" smtClean="0"/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8086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3096" y="3140968"/>
            <a:ext cx="2952329" cy="341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6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Using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</a:rPr>
              <a:t>the</a:t>
            </a:r>
            <a:r>
              <a:rPr lang="es-ES_tradnl" sz="2400" b="1" baseline="30000" dirty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>
                <a:solidFill>
                  <a:schemeClr val="bg1"/>
                </a:solidFill>
              </a:rPr>
              <a:t>Labdisc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1187624" y="2255387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Once you have finished the sensor configuration start measuring by clicking</a:t>
            </a:r>
            <a:endParaRPr lang="en-US" sz="1500" dirty="0" smtClean="0"/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378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187624" y="2905199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Once you have finished measuring stop the </a:t>
            </a:r>
            <a:r>
              <a:rPr lang="en-US" sz="1400" dirty="0" err="1"/>
              <a:t>Labdisc</a:t>
            </a:r>
            <a:r>
              <a:rPr lang="en-US" sz="1400" dirty="0"/>
              <a:t> by clicking</a:t>
            </a:r>
            <a:endParaRPr lang="en-US" sz="1500" dirty="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14067"/>
            <a:ext cx="5461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33600"/>
            <a:ext cx="3683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00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Experiment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555625" y="2473150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490A6"/>
                </a:solidFill>
              </a:rPr>
              <a:t>The following steps explain how to perform the experiment: </a:t>
            </a:r>
            <a:endParaRPr lang="es-CL" sz="1400" dirty="0">
              <a:solidFill>
                <a:srgbClr val="3490A6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1403647" y="2348880"/>
            <a:ext cx="6581751" cy="582371"/>
          </a:xfrm>
          <a:prstGeom prst="roundRect">
            <a:avLst/>
          </a:prstGeom>
          <a:noFill/>
          <a:ln w="19050">
            <a:solidFill>
              <a:srgbClr val="3490A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187624" y="2996951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Take the copper wire and coil it around your hand, leaving about 10 cm of wire at</a:t>
            </a:r>
          </a:p>
          <a:p>
            <a:r>
              <a:rPr lang="en-US" sz="1400" dirty="0"/>
              <a:t>both ends free. Make sure the wire doesn’t unwind by fixing it with masking </a:t>
            </a:r>
            <a:r>
              <a:rPr lang="en-US" sz="1400" dirty="0" smtClean="0"/>
              <a:t>tape.</a:t>
            </a:r>
            <a:endParaRPr lang="en-US" sz="1500" dirty="0" smtClean="0"/>
          </a:p>
        </p:txBody>
      </p:sp>
      <p:sp>
        <p:nvSpPr>
          <p:cNvPr id="20" name="19 CuadroTexto"/>
          <p:cNvSpPr txBox="1"/>
          <p:nvPr/>
        </p:nvSpPr>
        <p:spPr>
          <a:xfrm>
            <a:off x="1187624" y="357301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Connect the banana to banana cable to the </a:t>
            </a:r>
            <a:r>
              <a:rPr lang="en-US" sz="1400" dirty="0" err="1"/>
              <a:t>Labdisc</a:t>
            </a:r>
            <a:r>
              <a:rPr lang="en-US" sz="1400" dirty="0"/>
              <a:t> and to the ends of the copper</a:t>
            </a:r>
          </a:p>
          <a:p>
            <a:r>
              <a:rPr lang="en-US" sz="1400" dirty="0"/>
              <a:t>wire as shown in the figure </a:t>
            </a:r>
            <a:r>
              <a:rPr lang="en-US" sz="1400" dirty="0" smtClean="0"/>
              <a:t>below.</a:t>
            </a:r>
            <a:endParaRPr lang="en-US" sz="1500" dirty="0" smtClean="0"/>
          </a:p>
        </p:txBody>
      </p:sp>
      <p:sp>
        <p:nvSpPr>
          <p:cNvPr id="21" name="20 CuadroTexto"/>
          <p:cNvSpPr txBox="1"/>
          <p:nvPr/>
        </p:nvSpPr>
        <p:spPr>
          <a:xfrm>
            <a:off x="1187624" y="412991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 the </a:t>
            </a:r>
            <a:r>
              <a:rPr lang="en-US" sz="1400" dirty="0" err="1"/>
              <a:t>GlobiLab</a:t>
            </a:r>
            <a:r>
              <a:rPr lang="en-US" sz="1400" dirty="0"/>
              <a:t> software click the RUN icon and observe the graph build on the</a:t>
            </a:r>
          </a:p>
          <a:p>
            <a:r>
              <a:rPr lang="es-CL" sz="1400" dirty="0" err="1" smtClean="0"/>
              <a:t>screen</a:t>
            </a:r>
            <a:r>
              <a:rPr lang="es-CL" sz="1400" dirty="0" smtClean="0"/>
              <a:t>.</a:t>
            </a:r>
            <a:endParaRPr lang="en-US" sz="150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2585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8861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5136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6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Experiment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187624" y="227687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Start measuring, move the magnet two times inside and outside the coil. For the</a:t>
            </a:r>
          </a:p>
          <a:p>
            <a:r>
              <a:rPr lang="en-US" sz="1400" dirty="0"/>
              <a:t>first time do it slowly, moving the magnet more quickly on the second </a:t>
            </a:r>
            <a:r>
              <a:rPr lang="en-US" sz="1400" dirty="0" smtClean="0"/>
              <a:t>time.</a:t>
            </a:r>
            <a:endParaRPr lang="en-US" sz="1500" dirty="0" smtClean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3867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187624" y="5517232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/>
              <a:t>Stop </a:t>
            </a:r>
            <a:r>
              <a:rPr lang="es-CL" sz="1400" dirty="0" err="1" smtClean="0"/>
              <a:t>measuring</a:t>
            </a:r>
            <a:r>
              <a:rPr lang="es-CL" sz="1400" dirty="0" smtClean="0"/>
              <a:t>.</a:t>
            </a:r>
            <a:endParaRPr lang="en-US" sz="1500" dirty="0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27412"/>
            <a:ext cx="2160389" cy="26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321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Results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and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analysis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555625" y="2401142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7B047"/>
                </a:solidFill>
              </a:rPr>
              <a:t>The following steps explain how to analyze the experiment results: </a:t>
            </a:r>
            <a:endParaRPr lang="es-CL" sz="1400" dirty="0">
              <a:solidFill>
                <a:srgbClr val="F7B047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1403647" y="2276872"/>
            <a:ext cx="6581751" cy="582371"/>
          </a:xfrm>
          <a:prstGeom prst="roundRect">
            <a:avLst/>
          </a:prstGeom>
          <a:noFill/>
          <a:ln w="19050">
            <a:solidFill>
              <a:srgbClr val="F7B04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187624" y="2996952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Observe the chart that appears on the screen once you have finished </a:t>
            </a:r>
            <a:r>
              <a:rPr lang="en-US" sz="1400" dirty="0" smtClean="0"/>
              <a:t>measuring.</a:t>
            </a:r>
            <a:endParaRPr lang="en-US" sz="1500" dirty="0" smtClean="0"/>
          </a:p>
        </p:txBody>
      </p:sp>
      <p:sp>
        <p:nvSpPr>
          <p:cNvPr id="24" name="23 CuadroTexto"/>
          <p:cNvSpPr txBox="1"/>
          <p:nvPr/>
        </p:nvSpPr>
        <p:spPr>
          <a:xfrm>
            <a:off x="1187624" y="3429000"/>
            <a:ext cx="66247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Identify the section of the graph where variations in the electric current were</a:t>
            </a:r>
          </a:p>
          <a:p>
            <a:r>
              <a:rPr lang="en-US" sz="1400" dirty="0"/>
              <a:t>recorded. Once you have found them, press </a:t>
            </a:r>
            <a:r>
              <a:rPr lang="en-US" sz="1400" dirty="0" smtClean="0"/>
              <a:t>          to </a:t>
            </a:r>
            <a:r>
              <a:rPr lang="en-US" sz="1400" dirty="0"/>
              <a:t>select the two points on </a:t>
            </a:r>
            <a:r>
              <a:rPr lang="en-US" sz="1400" dirty="0" smtClean="0"/>
              <a:t>the</a:t>
            </a:r>
            <a:br>
              <a:rPr lang="en-US" sz="1400" dirty="0" smtClean="0"/>
            </a:br>
            <a:endParaRPr lang="en-US" sz="1400" dirty="0"/>
          </a:p>
          <a:p>
            <a:r>
              <a:rPr lang="en-US" sz="1400" dirty="0"/>
              <a:t>graph representing the beginning and end of the current pulses </a:t>
            </a:r>
            <a:r>
              <a:rPr lang="en-US" sz="1400" dirty="0" smtClean="0"/>
              <a:t>section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endParaRPr lang="en-US" sz="1500" dirty="0" smtClean="0"/>
          </a:p>
        </p:txBody>
      </p:sp>
      <p:sp>
        <p:nvSpPr>
          <p:cNvPr id="25" name="24 CuadroTexto"/>
          <p:cNvSpPr txBox="1"/>
          <p:nvPr/>
        </p:nvSpPr>
        <p:spPr>
          <a:xfrm>
            <a:off x="1187624" y="441736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Press </a:t>
            </a:r>
            <a:r>
              <a:rPr lang="en-US" sz="1400" dirty="0" smtClean="0"/>
              <a:t>          and </a:t>
            </a:r>
            <a:r>
              <a:rPr lang="en-US" sz="1400" dirty="0"/>
              <a:t>then press OK. The graph was trimmed to show only the</a:t>
            </a:r>
          </a:p>
          <a:p>
            <a:r>
              <a:rPr lang="en-US" sz="1400" dirty="0"/>
              <a:t>“interesting section” of the current pulses.</a:t>
            </a:r>
            <a:endParaRPr lang="en-US" sz="1500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1704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3148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2838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65104"/>
            <a:ext cx="359445" cy="34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93215"/>
            <a:ext cx="338992" cy="36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12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1403648" y="3213292"/>
            <a:ext cx="6004715" cy="7917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 redondeado"/>
          <p:cNvSpPr/>
          <p:nvPr/>
        </p:nvSpPr>
        <p:spPr>
          <a:xfrm>
            <a:off x="1403648" y="2636912"/>
            <a:ext cx="6004715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Objective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14812" y="2814027"/>
            <a:ext cx="5865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purpose of this activity is to study the relationship between</a:t>
            </a:r>
          </a:p>
          <a:p>
            <a:r>
              <a:rPr lang="en-US" sz="1600" dirty="0"/>
              <a:t>an electric current inside a conductor and an external magnetic</a:t>
            </a:r>
          </a:p>
          <a:p>
            <a:r>
              <a:rPr lang="en-US" sz="1600" dirty="0"/>
              <a:t>field. The electric current will be measured by the </a:t>
            </a:r>
            <a:r>
              <a:rPr lang="en-US" sz="1600" dirty="0" err="1"/>
              <a:t>Labdisc’s</a:t>
            </a:r>
            <a:endParaRPr lang="en-US" sz="1600" dirty="0"/>
          </a:p>
          <a:p>
            <a:r>
              <a:rPr lang="es-CL" sz="1600" dirty="0" err="1"/>
              <a:t>electric</a:t>
            </a:r>
            <a:r>
              <a:rPr lang="es-CL" sz="1600" dirty="0"/>
              <a:t> </a:t>
            </a:r>
            <a:r>
              <a:rPr lang="es-CL" sz="1600" dirty="0" err="1"/>
              <a:t>current</a:t>
            </a:r>
            <a:r>
              <a:rPr lang="es-CL" sz="1600" dirty="0"/>
              <a:t> sensor.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xmlns="" val="8901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Results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and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analysis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187624" y="2419537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Fit the scale to observe the variations in electric current displayed. To do this </a:t>
            </a:r>
            <a:r>
              <a:rPr lang="en-US" sz="1400" dirty="0" smtClean="0"/>
              <a:t>register</a:t>
            </a:r>
          </a:p>
          <a:p>
            <a:r>
              <a:rPr lang="en-US" sz="1400" dirty="0" smtClean="0"/>
              <a:t>the maximum and minimum vales using the            button, and enter rounded values</a:t>
            </a:r>
          </a:p>
          <a:p>
            <a:r>
              <a:rPr lang="en-US" sz="1400" dirty="0" smtClean="0"/>
              <a:t>in the “Set Range” window by right-clicking the y axis on the chart.</a:t>
            </a:r>
            <a:endParaRPr lang="en-US" sz="1500" dirty="0" smtClean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3055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3778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1187624" y="342900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Press and write notes on the graph specifying when the magnet was inside and</a:t>
            </a:r>
          </a:p>
          <a:p>
            <a:r>
              <a:rPr lang="es-CL" sz="1400" dirty="0" err="1"/>
              <a:t>outside</a:t>
            </a:r>
            <a:r>
              <a:rPr lang="es-CL" sz="1400" dirty="0"/>
              <a:t> </a:t>
            </a:r>
            <a:r>
              <a:rPr lang="es-CL" sz="1400" dirty="0" err="1"/>
              <a:t>the</a:t>
            </a:r>
            <a:r>
              <a:rPr lang="es-CL" sz="1400" dirty="0"/>
              <a:t> </a:t>
            </a:r>
            <a:r>
              <a:rPr lang="es-CL" sz="1400" dirty="0" err="1"/>
              <a:t>wire</a:t>
            </a:r>
            <a:r>
              <a:rPr lang="es-CL" sz="1400" dirty="0"/>
              <a:t> </a:t>
            </a:r>
            <a:r>
              <a:rPr lang="es-CL" sz="1400" dirty="0" err="1" smtClean="0"/>
              <a:t>coil</a:t>
            </a:r>
            <a:r>
              <a:rPr lang="es-CL" sz="1400" dirty="0" smtClean="0"/>
              <a:t>.</a:t>
            </a:r>
            <a:endParaRPr lang="en-US" sz="15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3085" y="2640438"/>
            <a:ext cx="245268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93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Results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and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analysis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132910" y="2254524"/>
            <a:ext cx="6852488" cy="775497"/>
            <a:chOff x="1132910" y="2254524"/>
            <a:chExt cx="6852488" cy="775497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29928" y="2381949"/>
              <a:ext cx="6655470" cy="648072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12 Grupo"/>
          <p:cNvGrpSpPr/>
          <p:nvPr/>
        </p:nvGrpSpPr>
        <p:grpSpPr>
          <a:xfrm>
            <a:off x="1132910" y="3429000"/>
            <a:ext cx="6852488" cy="775497"/>
            <a:chOff x="1132910" y="2254524"/>
            <a:chExt cx="6852488" cy="775497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29928" y="2381949"/>
              <a:ext cx="6655470" cy="648072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22 CuadroTexto"/>
          <p:cNvSpPr txBox="1"/>
          <p:nvPr/>
        </p:nvSpPr>
        <p:spPr>
          <a:xfrm>
            <a:off x="1555626" y="3726572"/>
            <a:ext cx="4429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How would you explain the variations in electric current?</a:t>
            </a:r>
            <a:endParaRPr lang="es-CL" sz="14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1555626" y="2545159"/>
            <a:ext cx="5968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How do the results relate to your initial hypothesis? </a:t>
            </a:r>
            <a:r>
              <a:rPr lang="en-US" sz="1400" b="1" dirty="0" smtClean="0"/>
              <a:t>Explain.</a:t>
            </a:r>
            <a:endParaRPr lang="es-CL" sz="1400" dirty="0"/>
          </a:p>
        </p:txBody>
      </p:sp>
      <p:sp>
        <p:nvSpPr>
          <p:cNvPr id="2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Results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and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analysis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132910" y="2254524"/>
            <a:ext cx="6852488" cy="886443"/>
            <a:chOff x="1132910" y="2254524"/>
            <a:chExt cx="6852488" cy="886443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29928" y="2381948"/>
              <a:ext cx="6655470" cy="759019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23 CuadroTexto"/>
          <p:cNvSpPr txBox="1"/>
          <p:nvPr/>
        </p:nvSpPr>
        <p:spPr>
          <a:xfrm>
            <a:off x="1555626" y="2402304"/>
            <a:ext cx="6429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What differences did you find between the electric current when the magnet</a:t>
            </a:r>
          </a:p>
          <a:p>
            <a:r>
              <a:rPr lang="en-US" sz="1400" b="1" dirty="0"/>
              <a:t>was moving inside the coil and the electric current when the magnet was </a:t>
            </a:r>
            <a:r>
              <a:rPr lang="en-US" sz="1400" b="1" dirty="0" smtClean="0"/>
              <a:t>moving </a:t>
            </a:r>
            <a:r>
              <a:rPr lang="es-CL" sz="1400" b="1" dirty="0" err="1" smtClean="0"/>
              <a:t>outside</a:t>
            </a:r>
            <a:r>
              <a:rPr lang="es-CL" sz="1400" b="1" dirty="0" smtClean="0"/>
              <a:t> </a:t>
            </a:r>
            <a:r>
              <a:rPr lang="es-CL" sz="1400" b="1" dirty="0" err="1"/>
              <a:t>the</a:t>
            </a:r>
            <a:r>
              <a:rPr lang="es-CL" sz="1400" b="1" dirty="0"/>
              <a:t> </a:t>
            </a:r>
            <a:r>
              <a:rPr lang="es-CL" sz="1400" b="1" dirty="0" err="1"/>
              <a:t>coil</a:t>
            </a:r>
            <a:r>
              <a:rPr lang="es-CL" sz="1400" b="1" dirty="0"/>
              <a:t>?</a:t>
            </a:r>
            <a:endParaRPr lang="es-CL" sz="1400" dirty="0"/>
          </a:p>
        </p:txBody>
      </p:sp>
      <p:sp>
        <p:nvSpPr>
          <p:cNvPr id="2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1132910" y="3501008"/>
            <a:ext cx="6852488" cy="886443"/>
            <a:chOff x="1132910" y="2254524"/>
            <a:chExt cx="6852488" cy="886443"/>
          </a:xfrm>
        </p:grpSpPr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29928" y="2381948"/>
              <a:ext cx="6655470" cy="759019"/>
            </a:xfrm>
            <a:prstGeom prst="rect">
              <a:avLst/>
            </a:prstGeom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18 CuadroTexto"/>
          <p:cNvSpPr txBox="1"/>
          <p:nvPr/>
        </p:nvSpPr>
        <p:spPr>
          <a:xfrm>
            <a:off x="1555626" y="3717032"/>
            <a:ext cx="6429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When did you observe a larger current pulse – when the magnet was moving</a:t>
            </a:r>
          </a:p>
          <a:p>
            <a:r>
              <a:rPr lang="en-US" sz="1400" b="1" dirty="0"/>
              <a:t>slowly or when it was moving faster? </a:t>
            </a:r>
            <a:r>
              <a:rPr lang="en-US" sz="1400" b="1" dirty="0" smtClean="0"/>
              <a:t>Explain.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xmlns="" val="264124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Results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and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analysis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555625" y="2401143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7B047"/>
                </a:solidFill>
              </a:rPr>
              <a:t>The graph below should be similar to the one the students came up with. </a:t>
            </a:r>
            <a:endParaRPr lang="es-CL" sz="1400" dirty="0">
              <a:solidFill>
                <a:srgbClr val="F7B047"/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403647" y="2348881"/>
            <a:ext cx="6581751" cy="432047"/>
          </a:xfrm>
          <a:prstGeom prst="roundRect">
            <a:avLst/>
          </a:prstGeom>
          <a:noFill/>
          <a:ln w="19050">
            <a:solidFill>
              <a:srgbClr val="F7B04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28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24347"/>
            <a:ext cx="6984776" cy="299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07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21 Grupo"/>
          <p:cNvGrpSpPr/>
          <p:nvPr/>
        </p:nvGrpSpPr>
        <p:grpSpPr>
          <a:xfrm>
            <a:off x="1239856" y="3141084"/>
            <a:ext cx="6664289" cy="1783643"/>
            <a:chOff x="1321109" y="3224942"/>
            <a:chExt cx="6664289" cy="1909263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612493"/>
              <a:ext cx="6664289" cy="1521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42"/>
              <a:ext cx="6664289" cy="566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1132938" y="4987771"/>
            <a:ext cx="6771207" cy="1177533"/>
            <a:chOff x="1132938" y="4987771"/>
            <a:chExt cx="6771207" cy="1177533"/>
          </a:xfrm>
        </p:grpSpPr>
        <p:grpSp>
          <p:nvGrpSpPr>
            <p:cNvPr id="27" name="21 Grupo"/>
            <p:cNvGrpSpPr/>
            <p:nvPr/>
          </p:nvGrpSpPr>
          <p:grpSpPr>
            <a:xfrm>
              <a:off x="1239856" y="5205327"/>
              <a:ext cx="6664289" cy="959977"/>
              <a:chOff x="1321109" y="3224942"/>
              <a:chExt cx="6664289" cy="1027587"/>
            </a:xfrm>
          </p:grpSpPr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1109" y="3418717"/>
                <a:ext cx="6664289" cy="833812"/>
              </a:xfrm>
              <a:prstGeom prst="round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1109" y="3224942"/>
                <a:ext cx="6664289" cy="387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9" name="1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650" t="1808" r="2750" b="8911"/>
            <a:stretch/>
          </p:blipFill>
          <p:spPr>
            <a:xfrm>
              <a:off x="1132938" y="4987771"/>
              <a:ext cx="400042" cy="398582"/>
            </a:xfrm>
            <a:prstGeom prst="ellipse">
              <a:avLst/>
            </a:prstGeom>
          </p:spPr>
        </p:pic>
      </p:grpSp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Conclusions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555624" y="3124235"/>
            <a:ext cx="642977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How does the magnetic field inside the coil relate to the current recorded in the </a:t>
            </a:r>
            <a:endParaRPr lang="en-US" sz="1400" b="1" dirty="0" smtClean="0"/>
          </a:p>
          <a:p>
            <a:r>
              <a:rPr lang="en-US" sz="1400" b="1" dirty="0" smtClean="0"/>
              <a:t>coil? </a:t>
            </a:r>
            <a:r>
              <a:rPr lang="es-CL" sz="1400" b="1" dirty="0" err="1" smtClean="0"/>
              <a:t>Explain</a:t>
            </a:r>
            <a:r>
              <a:rPr lang="es-CL" sz="1400" b="1" dirty="0" smtClean="0"/>
              <a:t>.</a:t>
            </a:r>
          </a:p>
          <a:p>
            <a:endParaRPr lang="en-US" sz="1300" dirty="0"/>
          </a:p>
          <a:p>
            <a:r>
              <a:rPr lang="en-US" sz="1400" dirty="0"/>
              <a:t>Students should identify that the electric current is proportional to the CHANGE in the</a:t>
            </a:r>
          </a:p>
          <a:p>
            <a:r>
              <a:rPr lang="en-US" sz="1400" dirty="0"/>
              <a:t>magnetic field. Thus when the magnet is moving fast in and out of the coil - the graph</a:t>
            </a:r>
          </a:p>
          <a:p>
            <a:r>
              <a:rPr lang="en-US" sz="1400" dirty="0"/>
              <a:t>registers a higher pulse compared to a slow magnet movement. When the magnet</a:t>
            </a:r>
          </a:p>
          <a:p>
            <a:r>
              <a:rPr lang="en-US" sz="1400" dirty="0"/>
              <a:t>doesn’t move, even when it is inside the coil creating a high magnetic field, there will </a:t>
            </a:r>
            <a:r>
              <a:rPr lang="en-US" sz="1400" dirty="0" smtClean="0"/>
              <a:t>be </a:t>
            </a:r>
            <a:r>
              <a:rPr lang="es-CL" sz="1400" dirty="0" smtClean="0"/>
              <a:t>no </a:t>
            </a:r>
            <a:r>
              <a:rPr lang="es-CL" sz="1400" dirty="0" err="1"/>
              <a:t>electric</a:t>
            </a:r>
            <a:r>
              <a:rPr lang="es-CL" sz="1400" dirty="0"/>
              <a:t> </a:t>
            </a:r>
            <a:r>
              <a:rPr lang="es-CL" sz="1400" dirty="0" err="1"/>
              <a:t>current</a:t>
            </a:r>
            <a:r>
              <a:rPr lang="es-CL" sz="1400" dirty="0"/>
              <a:t>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555625" y="5226584"/>
            <a:ext cx="57292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What does the negative and positive sign of the electric current mean</a:t>
            </a:r>
            <a:r>
              <a:rPr lang="en-US" sz="1400" b="1" dirty="0" smtClean="0"/>
              <a:t>?</a:t>
            </a:r>
          </a:p>
          <a:p>
            <a:endParaRPr lang="en-US" sz="1300" dirty="0"/>
          </a:p>
          <a:p>
            <a:r>
              <a:rPr lang="en-US" sz="1400" dirty="0"/>
              <a:t>Students should point out that the sign represents the electrons’ direction of flow and </a:t>
            </a:r>
            <a:r>
              <a:rPr lang="en-US" sz="1400" dirty="0" smtClean="0"/>
              <a:t>is independent </a:t>
            </a:r>
            <a:r>
              <a:rPr lang="en-US" sz="1400" dirty="0"/>
              <a:t>of the current’s magnitude.</a:t>
            </a:r>
            <a:endParaRPr lang="es-CL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555625" y="2237165"/>
            <a:ext cx="65447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9B19A"/>
                </a:solidFill>
              </a:rPr>
              <a:t>Following are some </a:t>
            </a:r>
            <a:r>
              <a:rPr lang="en-US" sz="1400" dirty="0">
                <a:solidFill>
                  <a:srgbClr val="29B19A"/>
                </a:solidFill>
              </a:rPr>
              <a:t>questions and answers which should </a:t>
            </a:r>
            <a:r>
              <a:rPr lang="en-US" sz="1400" dirty="0" smtClean="0">
                <a:solidFill>
                  <a:srgbClr val="29B19A"/>
                </a:solidFill>
              </a:rPr>
              <a:t>be developed </a:t>
            </a:r>
            <a:r>
              <a:rPr lang="en-US" sz="1400" dirty="0">
                <a:solidFill>
                  <a:srgbClr val="29B19A"/>
                </a:solidFill>
              </a:rPr>
              <a:t>by the students in order to elaborate their conclusions.</a:t>
            </a:r>
            <a:endParaRPr lang="es-CL" sz="1400" dirty="0">
              <a:solidFill>
                <a:srgbClr val="29B19A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1403647" y="2204864"/>
            <a:ext cx="6581751" cy="582371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1" name="30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0" t="1808" r="2750" b="8911"/>
          <a:stretch/>
        </p:blipFill>
        <p:spPr>
          <a:xfrm>
            <a:off x="1134517" y="2924944"/>
            <a:ext cx="400042" cy="39858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69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132938" y="2301281"/>
            <a:ext cx="6771207" cy="2351855"/>
            <a:chOff x="1132938" y="4987771"/>
            <a:chExt cx="6771207" cy="2351855"/>
          </a:xfrm>
        </p:grpSpPr>
        <p:grpSp>
          <p:nvGrpSpPr>
            <p:cNvPr id="15" name="21 Grupo"/>
            <p:cNvGrpSpPr/>
            <p:nvPr/>
          </p:nvGrpSpPr>
          <p:grpSpPr>
            <a:xfrm>
              <a:off x="1239856" y="5205326"/>
              <a:ext cx="6664289" cy="2134300"/>
              <a:chOff x="1321109" y="3224941"/>
              <a:chExt cx="6664289" cy="2284616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1109" y="3418717"/>
                <a:ext cx="6664289" cy="2090840"/>
              </a:xfrm>
              <a:prstGeom prst="round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1109" y="3224941"/>
                <a:ext cx="6664289" cy="5117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9" name="18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650" t="1808" r="2750" b="8911"/>
            <a:stretch/>
          </p:blipFill>
          <p:spPr>
            <a:xfrm>
              <a:off x="1132938" y="4987771"/>
              <a:ext cx="400042" cy="398582"/>
            </a:xfrm>
            <a:prstGeom prst="ellipse">
              <a:avLst/>
            </a:prstGeom>
          </p:spPr>
        </p:pic>
      </p:grpSp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Conclusions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555624" y="2492459"/>
            <a:ext cx="611271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How is the sign of the current inside the copper wire related to the magnetic field of </a:t>
            </a:r>
            <a:r>
              <a:rPr lang="en-US" sz="1400" b="1" dirty="0" smtClean="0"/>
              <a:t>the </a:t>
            </a:r>
            <a:r>
              <a:rPr lang="es-CL" sz="1400" b="1" dirty="0" err="1" smtClean="0"/>
              <a:t>magnet</a:t>
            </a:r>
            <a:r>
              <a:rPr lang="es-CL" sz="1400" b="1" dirty="0"/>
              <a:t>? </a:t>
            </a:r>
            <a:r>
              <a:rPr lang="es-CL" sz="1400" b="1" dirty="0" err="1" smtClean="0"/>
              <a:t>Explain</a:t>
            </a:r>
            <a:r>
              <a:rPr lang="es-CL" sz="1400" b="1" dirty="0" smtClean="0"/>
              <a:t>.</a:t>
            </a:r>
          </a:p>
          <a:p>
            <a:endParaRPr lang="en-US" sz="1300" dirty="0"/>
          </a:p>
          <a:p>
            <a:r>
              <a:rPr lang="en-US" sz="1400" dirty="0"/>
              <a:t>Students should explain that according to the Lenz Law the electric current in the </a:t>
            </a:r>
            <a:r>
              <a:rPr lang="en-US" sz="1400" dirty="0" smtClean="0"/>
              <a:t>coil is </a:t>
            </a:r>
            <a:r>
              <a:rPr lang="en-US" sz="1400" dirty="0"/>
              <a:t>opposite to the magnetic field creating it. Thus from the above recorded </a:t>
            </a:r>
            <a:r>
              <a:rPr lang="en-US" sz="1400" dirty="0" smtClean="0"/>
              <a:t>graph, students </a:t>
            </a:r>
            <a:r>
              <a:rPr lang="en-US" sz="1400" dirty="0"/>
              <a:t>can clearly observe that when we insert the magnet into the coil, </a:t>
            </a:r>
            <a:r>
              <a:rPr lang="en-US" sz="1400" dirty="0" smtClean="0"/>
              <a:t>increasing the </a:t>
            </a:r>
            <a:r>
              <a:rPr lang="en-US" sz="1400" dirty="0"/>
              <a:t>magnetic field, the current will </a:t>
            </a:r>
            <a:r>
              <a:rPr lang="en-US" sz="1400" dirty="0" smtClean="0"/>
              <a:t>be negative</a:t>
            </a:r>
            <a:r>
              <a:rPr lang="en-US" sz="1400" dirty="0"/>
              <a:t>. Similarly, when the magnet is </a:t>
            </a:r>
            <a:r>
              <a:rPr lang="en-US" sz="1400" dirty="0" smtClean="0"/>
              <a:t>pulled out </a:t>
            </a:r>
            <a:r>
              <a:rPr lang="en-US" sz="1400" dirty="0"/>
              <a:t>of the coil (magnetic field is decreased) the current will be positive.</a:t>
            </a:r>
            <a:endParaRPr lang="es-CL" sz="1400" dirty="0"/>
          </a:p>
        </p:txBody>
      </p:sp>
      <p:sp>
        <p:nvSpPr>
          <p:cNvPr id="25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7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21 Grupo"/>
          <p:cNvGrpSpPr/>
          <p:nvPr/>
        </p:nvGrpSpPr>
        <p:grpSpPr>
          <a:xfrm>
            <a:off x="1239856" y="4232974"/>
            <a:ext cx="6664289" cy="1428272"/>
            <a:chOff x="1321109" y="3224941"/>
            <a:chExt cx="6664289" cy="1528864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418716"/>
              <a:ext cx="6664289" cy="1335089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41"/>
              <a:ext cx="6664289" cy="526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722" y="4024575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Activities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for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further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application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601686" y="4230789"/>
            <a:ext cx="6383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How would you explain the phenomenon observed during the first activity called “</a:t>
            </a:r>
            <a:r>
              <a:rPr lang="en-US" sz="1400" b="1" dirty="0" smtClean="0"/>
              <a:t>TRY </a:t>
            </a:r>
            <a:r>
              <a:rPr lang="es-CL" sz="1400" b="1" dirty="0" smtClean="0"/>
              <a:t>THIS</a:t>
            </a:r>
            <a:r>
              <a:rPr lang="es-CL" sz="1400" b="1" dirty="0"/>
              <a:t>!”?</a:t>
            </a:r>
            <a:endParaRPr lang="en-US" sz="1300" dirty="0"/>
          </a:p>
          <a:p>
            <a:endParaRPr lang="en-US" sz="1400" dirty="0" smtClean="0"/>
          </a:p>
          <a:p>
            <a:r>
              <a:rPr lang="en-US" sz="1400" dirty="0" smtClean="0"/>
              <a:t>Students </a:t>
            </a:r>
            <a:r>
              <a:rPr lang="en-US" sz="1400" dirty="0"/>
              <a:t>should infer that the motion of the </a:t>
            </a:r>
            <a:r>
              <a:rPr lang="en-US" sz="1400" dirty="0" smtClean="0"/>
              <a:t>fizzy drink can </a:t>
            </a:r>
            <a:r>
              <a:rPr lang="en-US" sz="1400" dirty="0"/>
              <a:t>is caused because of the </a:t>
            </a:r>
            <a:r>
              <a:rPr lang="en-US" sz="1400" dirty="0" smtClean="0"/>
              <a:t>action of </a:t>
            </a:r>
            <a:r>
              <a:rPr lang="en-US" sz="1400" dirty="0"/>
              <a:t>a magnetic field on the fixed charges of the metal. Therefore the metal will move in </a:t>
            </a:r>
            <a:r>
              <a:rPr lang="en-US" sz="1400" dirty="0" smtClean="0"/>
              <a:t>an opposite </a:t>
            </a:r>
            <a:r>
              <a:rPr lang="en-US" sz="1400" dirty="0"/>
              <a:t>direction than the current induced by the magnetic flux.</a:t>
            </a:r>
            <a:endParaRPr lang="es-CL" sz="13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555625" y="2420888"/>
            <a:ext cx="632874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490A6"/>
                </a:solidFill>
              </a:rPr>
              <a:t>The aim of this section is that the students can extrapolate the </a:t>
            </a:r>
            <a:r>
              <a:rPr lang="en-US" sz="1400" dirty="0" smtClean="0">
                <a:solidFill>
                  <a:srgbClr val="3490A6"/>
                </a:solidFill>
              </a:rPr>
              <a:t>acquired knowledge </a:t>
            </a:r>
            <a:r>
              <a:rPr lang="en-US" sz="1400" dirty="0">
                <a:solidFill>
                  <a:srgbClr val="3490A6"/>
                </a:solidFill>
              </a:rPr>
              <a:t>during this class through the application of it in </a:t>
            </a:r>
            <a:r>
              <a:rPr lang="en-US" sz="1400" dirty="0" smtClean="0">
                <a:solidFill>
                  <a:srgbClr val="3490A6"/>
                </a:solidFill>
              </a:rPr>
              <a:t>different contexts </a:t>
            </a:r>
            <a:r>
              <a:rPr lang="en-US" sz="1400" dirty="0">
                <a:solidFill>
                  <a:srgbClr val="3490A6"/>
                </a:solidFill>
              </a:rPr>
              <a:t>and situations. Furthermore, it is intended that students </a:t>
            </a:r>
            <a:r>
              <a:rPr lang="en-US" sz="1400" dirty="0" smtClean="0">
                <a:solidFill>
                  <a:srgbClr val="3490A6"/>
                </a:solidFill>
              </a:rPr>
              <a:t>wonder and </a:t>
            </a:r>
            <a:r>
              <a:rPr lang="en-US" sz="1400" dirty="0">
                <a:solidFill>
                  <a:srgbClr val="3490A6"/>
                </a:solidFill>
              </a:rPr>
              <a:t>present possible explanations to the experimentally </a:t>
            </a:r>
            <a:r>
              <a:rPr lang="en-US" sz="1400" dirty="0" smtClean="0">
                <a:solidFill>
                  <a:srgbClr val="3490A6"/>
                </a:solidFill>
              </a:rPr>
              <a:t>observed </a:t>
            </a:r>
            <a:r>
              <a:rPr lang="es-CL" sz="1400" dirty="0" err="1" smtClean="0">
                <a:solidFill>
                  <a:srgbClr val="3490A6"/>
                </a:solidFill>
              </a:rPr>
              <a:t>phenomena</a:t>
            </a:r>
            <a:r>
              <a:rPr lang="es-CL" sz="1400" dirty="0">
                <a:solidFill>
                  <a:srgbClr val="3490A6"/>
                </a:solidFill>
              </a:rPr>
              <a:t>.</a:t>
            </a:r>
            <a:endParaRPr lang="es-CL" sz="1400" dirty="0" smtClean="0">
              <a:solidFill>
                <a:srgbClr val="3490A6"/>
              </a:solidFill>
            </a:endParaRPr>
          </a:p>
          <a:p>
            <a:endParaRPr lang="es-CL" sz="1400" dirty="0" smtClean="0">
              <a:solidFill>
                <a:srgbClr val="3490A6"/>
              </a:solidFill>
            </a:endParaRPr>
          </a:p>
          <a:p>
            <a:r>
              <a:rPr lang="es-CL" sz="1400" dirty="0" err="1" smtClean="0">
                <a:solidFill>
                  <a:srgbClr val="3490A6"/>
                </a:solidFill>
              </a:rPr>
              <a:t>Further</a:t>
            </a:r>
            <a:r>
              <a:rPr lang="es-CL" sz="1400" dirty="0" smtClean="0">
                <a:solidFill>
                  <a:srgbClr val="3490A6"/>
                </a:solidFill>
              </a:rPr>
              <a:t> </a:t>
            </a:r>
            <a:r>
              <a:rPr lang="es-CL" sz="1400" dirty="0" err="1">
                <a:solidFill>
                  <a:srgbClr val="3490A6"/>
                </a:solidFill>
              </a:rPr>
              <a:t>questions</a:t>
            </a:r>
            <a:r>
              <a:rPr lang="es-CL" sz="1400" dirty="0">
                <a:solidFill>
                  <a:srgbClr val="3490A6"/>
                </a:solidFill>
              </a:rPr>
              <a:t>: 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1403647" y="2348880"/>
            <a:ext cx="6581751" cy="1080120"/>
          </a:xfrm>
          <a:prstGeom prst="roundRect">
            <a:avLst/>
          </a:prstGeom>
          <a:noFill/>
          <a:ln w="19050">
            <a:solidFill>
              <a:srgbClr val="3490A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24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7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21 Grupo"/>
          <p:cNvGrpSpPr/>
          <p:nvPr/>
        </p:nvGrpSpPr>
        <p:grpSpPr>
          <a:xfrm>
            <a:off x="1239856" y="2475844"/>
            <a:ext cx="6664289" cy="1589096"/>
            <a:chOff x="1321109" y="3224942"/>
            <a:chExt cx="6664289" cy="1701014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418717"/>
              <a:ext cx="6664289" cy="1507239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42"/>
              <a:ext cx="6664289" cy="634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722" y="2258288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Activities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for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further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application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601686" y="2464502"/>
            <a:ext cx="63837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How could you use the Faraday and Lenz Law to produce energy in a hydroelectric</a:t>
            </a:r>
          </a:p>
          <a:p>
            <a:r>
              <a:rPr lang="en-US" sz="1400" b="1" dirty="0"/>
              <a:t>power plant? If you aren´t familiar with the process, investigate it</a:t>
            </a:r>
            <a:r>
              <a:rPr lang="en-US" sz="1400" b="1" dirty="0" smtClean="0"/>
              <a:t>.</a:t>
            </a:r>
          </a:p>
          <a:p>
            <a:endParaRPr lang="en-US" sz="1400" b="1" dirty="0"/>
          </a:p>
          <a:p>
            <a:r>
              <a:rPr lang="en-US" sz="1400" dirty="0"/>
              <a:t>Students should point out that the Faraday and Lenz </a:t>
            </a:r>
            <a:r>
              <a:rPr lang="en-US" sz="1400" dirty="0" smtClean="0"/>
              <a:t>Law </a:t>
            </a:r>
            <a:r>
              <a:rPr lang="en-US" sz="1400" dirty="0"/>
              <a:t>may be used in a </a:t>
            </a:r>
            <a:r>
              <a:rPr lang="en-US" sz="1400" dirty="0" smtClean="0"/>
              <a:t>hydroelectric power </a:t>
            </a:r>
            <a:r>
              <a:rPr lang="en-US" sz="1400" dirty="0"/>
              <a:t>plant to produce energy because the movement of a magnet inside a </a:t>
            </a:r>
            <a:r>
              <a:rPr lang="en-US" sz="1400" dirty="0" smtClean="0"/>
              <a:t>copper coil </a:t>
            </a:r>
            <a:r>
              <a:rPr lang="en-US" sz="1400" dirty="0"/>
              <a:t>(dynamo) induces electric current. Water that falls on sails produces a </a:t>
            </a:r>
            <a:r>
              <a:rPr lang="en-US" sz="1400" dirty="0" smtClean="0"/>
              <a:t>circular </a:t>
            </a:r>
            <a:r>
              <a:rPr lang="es-CL" sz="1400" dirty="0" err="1" smtClean="0"/>
              <a:t>movement</a:t>
            </a:r>
            <a:r>
              <a:rPr lang="es-CL" sz="1400" dirty="0" smtClean="0"/>
              <a:t> </a:t>
            </a:r>
            <a:r>
              <a:rPr lang="es-CL" sz="1400" dirty="0"/>
              <a:t>of </a:t>
            </a:r>
            <a:r>
              <a:rPr lang="es-CL" sz="1400" dirty="0" err="1"/>
              <a:t>the</a:t>
            </a:r>
            <a:r>
              <a:rPr lang="es-CL" sz="1400" dirty="0"/>
              <a:t> </a:t>
            </a:r>
            <a:r>
              <a:rPr lang="es-CL" sz="1400" dirty="0" err="1"/>
              <a:t>magnet</a:t>
            </a:r>
            <a:r>
              <a:rPr lang="es-CL" sz="1400" dirty="0"/>
              <a:t>.</a:t>
            </a:r>
            <a:endParaRPr lang="es-CL" sz="1300" dirty="0"/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8778" y="4158241"/>
            <a:ext cx="1449246" cy="254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61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21 Grupo"/>
          <p:cNvGrpSpPr/>
          <p:nvPr/>
        </p:nvGrpSpPr>
        <p:grpSpPr>
          <a:xfrm>
            <a:off x="1239856" y="4005434"/>
            <a:ext cx="6664289" cy="2303885"/>
            <a:chOff x="1321109" y="3224941"/>
            <a:chExt cx="6664289" cy="2466145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418717"/>
              <a:ext cx="6664289" cy="2272369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41"/>
              <a:ext cx="6664289" cy="850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21 Grupo"/>
          <p:cNvGrpSpPr/>
          <p:nvPr/>
        </p:nvGrpSpPr>
        <p:grpSpPr>
          <a:xfrm>
            <a:off x="1239856" y="2199941"/>
            <a:ext cx="6664289" cy="1589099"/>
            <a:chOff x="1321109" y="3224941"/>
            <a:chExt cx="6664289" cy="1701017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418719"/>
              <a:ext cx="6664289" cy="1507239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41"/>
              <a:ext cx="6664289" cy="511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722" y="1982386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Activities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for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further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application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601686" y="2188600"/>
            <a:ext cx="63837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Could you build an electromagnet with a copper wire, a battery and a piece of iron?</a:t>
            </a:r>
          </a:p>
          <a:p>
            <a:r>
              <a:rPr lang="en-US" sz="1400" b="1" dirty="0"/>
              <a:t>Try it using the materials of the experiment</a:t>
            </a:r>
            <a:r>
              <a:rPr lang="en-US" sz="1400" b="1" dirty="0" smtClean="0"/>
              <a:t>.</a:t>
            </a:r>
          </a:p>
          <a:p>
            <a:endParaRPr lang="en-US" sz="1400" b="1" dirty="0"/>
          </a:p>
          <a:p>
            <a:r>
              <a:rPr lang="en-US" sz="1400" dirty="0"/>
              <a:t>Students should deduce that if they coil the copper wire around the piece of iron</a:t>
            </a:r>
          </a:p>
          <a:p>
            <a:r>
              <a:rPr lang="en-US" sz="1400" dirty="0"/>
              <a:t>and connect the wire to a power supply, a magnetic field will appear. Since iron is a</a:t>
            </a:r>
          </a:p>
          <a:p>
            <a:r>
              <a:rPr lang="en-US" sz="1400" dirty="0"/>
              <a:t>ferromagnetic material, the magnetic field will amplify and reach a high magnitude,</a:t>
            </a:r>
          </a:p>
          <a:p>
            <a:r>
              <a:rPr lang="en-US" sz="1400" dirty="0"/>
              <a:t>depending on the electric current that passes through the conductor.</a:t>
            </a:r>
            <a:endParaRPr lang="es-CL" sz="1300" dirty="0"/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722" y="3787879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1601686" y="4062551"/>
            <a:ext cx="6383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How do you think the orientation of a compass would be affected if you exposed it </a:t>
            </a:r>
            <a:r>
              <a:rPr lang="en-US" sz="1400" b="1" dirty="0" smtClean="0"/>
              <a:t>to an </a:t>
            </a:r>
            <a:r>
              <a:rPr lang="en-US" sz="1400" b="1" dirty="0"/>
              <a:t>electromagnet? Prove your theory with the electromagnet you </a:t>
            </a:r>
            <a:r>
              <a:rPr lang="en-US" sz="1400" b="1" dirty="0" smtClean="0"/>
              <a:t>built to answer </a:t>
            </a:r>
            <a:r>
              <a:rPr lang="en-US" sz="1400" b="1" dirty="0"/>
              <a:t>the </a:t>
            </a:r>
            <a:r>
              <a:rPr lang="en-US" sz="1400" b="1" dirty="0" smtClean="0"/>
              <a:t>previous </a:t>
            </a:r>
            <a:r>
              <a:rPr lang="es-CL" sz="1400" b="1" dirty="0" err="1" smtClean="0"/>
              <a:t>question</a:t>
            </a:r>
            <a:r>
              <a:rPr lang="es-CL" sz="1400" b="1" dirty="0" smtClean="0"/>
              <a:t>.</a:t>
            </a:r>
          </a:p>
          <a:p>
            <a:endParaRPr lang="en-US" sz="1400" b="1" dirty="0"/>
          </a:p>
          <a:p>
            <a:r>
              <a:rPr lang="en-US" sz="1200" dirty="0"/>
              <a:t>Students should point out </a:t>
            </a:r>
            <a:r>
              <a:rPr lang="en-US" sz="1200" dirty="0" smtClean="0"/>
              <a:t>that the </a:t>
            </a:r>
            <a:r>
              <a:rPr lang="en-US" sz="1200" dirty="0"/>
              <a:t>compass orientates according to the north pole of the</a:t>
            </a:r>
          </a:p>
          <a:p>
            <a:r>
              <a:rPr lang="en-US" sz="1200" dirty="0"/>
              <a:t>natural magnetic field on our planet. If we expose the compass to a magnetic field</a:t>
            </a:r>
          </a:p>
          <a:p>
            <a:r>
              <a:rPr lang="en-US" sz="1200" dirty="0"/>
              <a:t>other than </a:t>
            </a:r>
            <a:r>
              <a:rPr lang="en-US" sz="1200" dirty="0" smtClean="0"/>
              <a:t>that of </a:t>
            </a:r>
            <a:r>
              <a:rPr lang="en-US" sz="1200" dirty="0"/>
              <a:t>Earth, its orientation will change. We can prove this by coiling</a:t>
            </a:r>
          </a:p>
          <a:p>
            <a:r>
              <a:rPr lang="en-US" sz="1200" dirty="0"/>
              <a:t>a copper wire around a piece of iron and connecting the end to a battery. Next we</a:t>
            </a:r>
          </a:p>
          <a:p>
            <a:r>
              <a:rPr lang="en-US" sz="1200" dirty="0"/>
              <a:t>place the compass in front of the electromagnet and try connecting and </a:t>
            </a:r>
            <a:r>
              <a:rPr lang="en-US" sz="1200" dirty="0" smtClean="0"/>
              <a:t>disconnecting the </a:t>
            </a:r>
            <a:r>
              <a:rPr lang="en-US" sz="1200" dirty="0"/>
              <a:t>wire to the battery. The orientation of the needle inside the compass will </a:t>
            </a:r>
            <a:r>
              <a:rPr lang="en-US" sz="1200" dirty="0" smtClean="0"/>
              <a:t>change depending </a:t>
            </a:r>
            <a:r>
              <a:rPr lang="en-US" sz="1200" dirty="0"/>
              <a:t>on if it is orientated by the magnetic field of the planet or by the </a:t>
            </a:r>
            <a:r>
              <a:rPr lang="en-US" sz="1200" dirty="0" smtClean="0"/>
              <a:t>magnetic </a:t>
            </a:r>
            <a:r>
              <a:rPr lang="es-CL" sz="1200" dirty="0" err="1" smtClean="0"/>
              <a:t>field</a:t>
            </a:r>
            <a:r>
              <a:rPr lang="es-CL" sz="1200" dirty="0" smtClean="0"/>
              <a:t> </a:t>
            </a:r>
            <a:r>
              <a:rPr lang="es-CL" sz="1200" dirty="0"/>
              <a:t>of </a:t>
            </a:r>
            <a:r>
              <a:rPr lang="es-CL" sz="1200" dirty="0" err="1"/>
              <a:t>the</a:t>
            </a:r>
            <a:r>
              <a:rPr lang="es-CL" sz="1200" dirty="0"/>
              <a:t> </a:t>
            </a:r>
            <a:r>
              <a:rPr lang="es-CL" sz="1200" dirty="0" err="1"/>
              <a:t>electromagnet</a:t>
            </a:r>
            <a:r>
              <a:rPr lang="es-CL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408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21 Grupo"/>
          <p:cNvGrpSpPr/>
          <p:nvPr/>
        </p:nvGrpSpPr>
        <p:grpSpPr>
          <a:xfrm>
            <a:off x="1239856" y="2459918"/>
            <a:ext cx="6664289" cy="1473141"/>
            <a:chOff x="1321109" y="3224941"/>
            <a:chExt cx="6664289" cy="1576892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418719"/>
              <a:ext cx="6664289" cy="1383114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41"/>
              <a:ext cx="6664289" cy="574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722" y="2258288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</a:rPr>
              <a:t>Activities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for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further</a:t>
            </a:r>
            <a:r>
              <a:rPr lang="es-ES_tradnl" sz="2400" b="1" baseline="30000" dirty="0" smtClean="0">
                <a:solidFill>
                  <a:schemeClr val="bg1"/>
                </a:solidFill>
              </a:rPr>
              <a:t> </a:t>
            </a:r>
            <a:r>
              <a:rPr lang="es-ES_tradnl" sz="2400" b="1" baseline="30000" dirty="0" err="1" smtClean="0">
                <a:solidFill>
                  <a:schemeClr val="bg1"/>
                </a:solidFill>
              </a:rPr>
              <a:t>application</a:t>
            </a:r>
            <a:endParaRPr lang="es-ES_tradnl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601686" y="2476634"/>
            <a:ext cx="6383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What will happen to the direction of the needle if you switch the cables connected </a:t>
            </a:r>
            <a:r>
              <a:rPr lang="en-US" sz="1400" b="1" dirty="0" smtClean="0"/>
              <a:t>to </a:t>
            </a:r>
            <a:r>
              <a:rPr lang="es-CL" sz="1400" b="1" dirty="0" err="1" smtClean="0"/>
              <a:t>the</a:t>
            </a:r>
            <a:r>
              <a:rPr lang="es-CL" sz="1400" b="1" dirty="0" smtClean="0"/>
              <a:t> </a:t>
            </a:r>
            <a:r>
              <a:rPr lang="es-CL" sz="1400" b="1" dirty="0" err="1"/>
              <a:t>battery</a:t>
            </a:r>
            <a:r>
              <a:rPr lang="es-CL" sz="1400" b="1" dirty="0" smtClean="0"/>
              <a:t>?</a:t>
            </a:r>
          </a:p>
          <a:p>
            <a:endParaRPr lang="en-US" sz="1400" b="1" dirty="0"/>
          </a:p>
          <a:p>
            <a:r>
              <a:rPr lang="en-US" sz="1400" dirty="0"/>
              <a:t>Students should point out that the direction of the needle’s movement will change</a:t>
            </a:r>
          </a:p>
          <a:p>
            <a:r>
              <a:rPr lang="en-US" sz="1400" dirty="0"/>
              <a:t>due to the change in the battery’s polarity which then causes a change in the </a:t>
            </a:r>
            <a:r>
              <a:rPr lang="en-US" sz="1400" dirty="0" smtClean="0"/>
              <a:t>direction </a:t>
            </a:r>
            <a:r>
              <a:rPr lang="es-CL" sz="1400" dirty="0" smtClean="0"/>
              <a:t>of </a:t>
            </a:r>
            <a:r>
              <a:rPr lang="es-CL" sz="1400" dirty="0" err="1"/>
              <a:t>the</a:t>
            </a:r>
            <a:r>
              <a:rPr lang="es-CL" sz="1400" dirty="0"/>
              <a:t> </a:t>
            </a:r>
            <a:r>
              <a:rPr lang="es-CL" sz="1400" dirty="0" err="1"/>
              <a:t>electric</a:t>
            </a:r>
            <a:r>
              <a:rPr lang="es-CL" sz="1400" dirty="0"/>
              <a:t> </a:t>
            </a:r>
            <a:r>
              <a:rPr lang="es-CL" sz="1400" dirty="0" err="1"/>
              <a:t>flow</a:t>
            </a:r>
            <a:r>
              <a:rPr lang="es-CL" sz="1400" dirty="0"/>
              <a:t>.</a:t>
            </a:r>
            <a:endParaRPr lang="es-CL" sz="1300" dirty="0"/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2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1555625" y="2348880"/>
            <a:ext cx="654476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9B19A"/>
                </a:solidFill>
              </a:rPr>
              <a:t>The aim of the introduction is to focus students on the lesson subject by</a:t>
            </a:r>
          </a:p>
          <a:p>
            <a:r>
              <a:rPr lang="en-US" sz="1400" dirty="0">
                <a:solidFill>
                  <a:srgbClr val="29B19A"/>
                </a:solidFill>
              </a:rPr>
              <a:t>refreshing acquired knowledge and asking questions which encourage</a:t>
            </a:r>
          </a:p>
          <a:p>
            <a:r>
              <a:rPr lang="en-US" sz="1400" dirty="0">
                <a:solidFill>
                  <a:srgbClr val="29B19A"/>
                </a:solidFill>
              </a:rPr>
              <a:t>research development. Key concepts from the theoretical framework applied</a:t>
            </a:r>
          </a:p>
          <a:p>
            <a:r>
              <a:rPr lang="en-US" sz="1400" dirty="0">
                <a:solidFill>
                  <a:srgbClr val="29B19A"/>
                </a:solidFill>
              </a:rPr>
              <a:t>by the students during the lesson are taught.</a:t>
            </a:r>
            <a:endParaRPr lang="es-CL" sz="1400" dirty="0">
              <a:solidFill>
                <a:srgbClr val="29B19A"/>
              </a:solidFill>
            </a:endParaRP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Introduction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_tradnl" sz="2400" b="1" baseline="30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+mj-lt"/>
              </a:rPr>
              <a:t>theory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403647" y="2276872"/>
            <a:ext cx="6581751" cy="1085267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1610" y="3501008"/>
            <a:ext cx="2800350" cy="323850"/>
          </a:xfrm>
          <a:prstGeom prst="rect">
            <a:avLst/>
          </a:prstGeom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1555626" y="3589621"/>
            <a:ext cx="1497112" cy="343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Introduction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555626" y="3843045"/>
            <a:ext cx="6313686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Magnetic fields and electric current are closely connected. We can use</a:t>
            </a:r>
          </a:p>
          <a:p>
            <a:r>
              <a:rPr lang="en-US" sz="1400" dirty="0"/>
              <a:t>an electric current flowing inside a motor coil to rotate the motor and</a:t>
            </a:r>
          </a:p>
          <a:p>
            <a:r>
              <a:rPr lang="en-US" sz="1400" dirty="0"/>
              <a:t>convert electricity into a mechanical rotation; while on the other hand in a</a:t>
            </a:r>
          </a:p>
          <a:p>
            <a:r>
              <a:rPr lang="en-US" sz="1400" dirty="0"/>
              <a:t>generator we rotate a coil inside a magnetic field to create electricity and</a:t>
            </a:r>
          </a:p>
          <a:p>
            <a:r>
              <a:rPr lang="en-US" sz="1400" dirty="0"/>
              <a:t>produce current that will flow from the generator coil.</a:t>
            </a:r>
            <a:endParaRPr lang="es-CL" sz="1400" dirty="0"/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6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649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2448272" cy="345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Introduction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_tradnl" sz="2400" b="1" baseline="30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+mj-lt"/>
              </a:rPr>
              <a:t>theory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1555626" y="2420888"/>
            <a:ext cx="6313686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400" dirty="0"/>
              <a:t>TRY THIS!</a:t>
            </a:r>
          </a:p>
          <a:p>
            <a:r>
              <a:rPr lang="en-US" sz="1400" dirty="0"/>
              <a:t>Carefully cut a </a:t>
            </a:r>
            <a:r>
              <a:rPr lang="en-US" sz="1400" dirty="0" smtClean="0"/>
              <a:t>fizzy drink can </a:t>
            </a:r>
            <a:r>
              <a:rPr lang="en-US" sz="1400" dirty="0"/>
              <a:t>approximately 5 cm from the base to obtain a</a:t>
            </a:r>
          </a:p>
          <a:p>
            <a:r>
              <a:rPr lang="en-US" sz="1400" dirty="0"/>
              <a:t>small metal container. Place it on a deep plate full of water. Fix a </a:t>
            </a:r>
            <a:r>
              <a:rPr lang="en-US" sz="1400" dirty="0" smtClean="0"/>
              <a:t>large </a:t>
            </a:r>
            <a:r>
              <a:rPr lang="en-US" sz="1400" dirty="0"/>
              <a:t>magnet</a:t>
            </a:r>
          </a:p>
          <a:p>
            <a:r>
              <a:rPr lang="en-US" sz="1400" dirty="0"/>
              <a:t>to the end of a rope. Spin the magnet over the center of the can without</a:t>
            </a:r>
          </a:p>
          <a:p>
            <a:r>
              <a:rPr lang="en-US" sz="1400" dirty="0"/>
              <a:t>touching the sides… What happens to the can?</a:t>
            </a: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00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Introduction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_tradnl" sz="2400" b="1" baseline="30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+mj-lt"/>
              </a:rPr>
              <a:t>theory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9927" y="2923113"/>
            <a:ext cx="6665153" cy="63610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780928"/>
            <a:ext cx="428625" cy="438150"/>
          </a:xfrm>
          <a:prstGeom prst="ellipse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555626" y="2963409"/>
            <a:ext cx="6194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What do you think the magnets on the inside of headphones or loudspeakers are</a:t>
            </a:r>
          </a:p>
          <a:p>
            <a:r>
              <a:rPr lang="es-CL" sz="1400" b="1" dirty="0" err="1"/>
              <a:t>for</a:t>
            </a:r>
            <a:r>
              <a:rPr lang="es-CL" sz="1400" b="1" dirty="0"/>
              <a:t>? </a:t>
            </a:r>
            <a:r>
              <a:rPr lang="es-CL" sz="1400" b="1" dirty="0" err="1"/>
              <a:t>Explain</a:t>
            </a:r>
            <a:endParaRPr lang="es-CL" sz="1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555626" y="2420888"/>
            <a:ext cx="661677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At the end of this class you will be able to answer following questions and investigate!</a:t>
            </a:r>
            <a:endParaRPr lang="es-CL" sz="1400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312" y="3931225"/>
            <a:ext cx="6665153" cy="636105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001" y="3789040"/>
            <a:ext cx="428625" cy="438150"/>
          </a:xfrm>
          <a:prstGeom prst="ellipse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1567011" y="4077072"/>
            <a:ext cx="5914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In what situations have you used magnets or experimented with magnetism?</a:t>
            </a:r>
            <a:endParaRPr lang="es-CL" sz="14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555626" y="4725144"/>
            <a:ext cx="66167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Carry out the experiment activity with your class so that at the end you’ll be able to</a:t>
            </a:r>
          </a:p>
          <a:p>
            <a:r>
              <a:rPr lang="es-CL" sz="1400" dirty="0" err="1"/>
              <a:t>answer</a:t>
            </a:r>
            <a:r>
              <a:rPr lang="es-CL" sz="1400" dirty="0"/>
              <a:t> </a:t>
            </a:r>
            <a:r>
              <a:rPr lang="es-CL" sz="1400" dirty="0" err="1"/>
              <a:t>the</a:t>
            </a:r>
            <a:r>
              <a:rPr lang="es-CL" sz="1400" dirty="0"/>
              <a:t> </a:t>
            </a:r>
            <a:r>
              <a:rPr lang="es-CL" sz="1400" dirty="0" err="1"/>
              <a:t>following</a:t>
            </a:r>
            <a:r>
              <a:rPr lang="es-CL" sz="1400" dirty="0"/>
              <a:t> </a:t>
            </a:r>
            <a:r>
              <a:rPr lang="es-CL" sz="1400" dirty="0" err="1"/>
              <a:t>question</a:t>
            </a:r>
            <a:r>
              <a:rPr lang="es-CL" sz="1400" dirty="0"/>
              <a:t>.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312" y="5371385"/>
            <a:ext cx="6665153" cy="636105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001" y="5229200"/>
            <a:ext cx="428625" cy="438150"/>
          </a:xfrm>
          <a:prstGeom prst="ellipse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1567011" y="5517232"/>
            <a:ext cx="3911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Can we induce an electric current using a magnet?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xmlns="" val="8852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1610" y="2708920"/>
            <a:ext cx="2800350" cy="323850"/>
          </a:xfrm>
          <a:prstGeom prst="rect">
            <a:avLst/>
          </a:prstGeom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1555626" y="2797533"/>
            <a:ext cx="1497112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Theoretical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532608" y="3236783"/>
            <a:ext cx="63517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 physics, electric current is a flow of charge through a given point of space, in</a:t>
            </a:r>
          </a:p>
          <a:p>
            <a:r>
              <a:rPr lang="en-US" sz="1400" dirty="0"/>
              <a:t>a specific time period. The point of space is determined by an arbitrary reference</a:t>
            </a:r>
          </a:p>
          <a:p>
            <a:r>
              <a:rPr lang="en-US" sz="1400" dirty="0"/>
              <a:t>point. Historically, electric current was first studied by investigating how electric</a:t>
            </a:r>
          </a:p>
          <a:p>
            <a:r>
              <a:rPr lang="en-US" sz="1400" dirty="0"/>
              <a:t>charge transfers between two objects. The object where charged using friction or</a:t>
            </a:r>
          </a:p>
          <a:p>
            <a:r>
              <a:rPr lang="es-CL" sz="1400" dirty="0" err="1"/>
              <a:t>induction</a:t>
            </a:r>
            <a:r>
              <a:rPr lang="es-CL" sz="1400" dirty="0"/>
              <a:t> </a:t>
            </a:r>
            <a:r>
              <a:rPr lang="es-CL" sz="1400" dirty="0" err="1"/>
              <a:t>methods</a:t>
            </a:r>
            <a:r>
              <a:rPr lang="es-CL" sz="1400" dirty="0" smtClean="0"/>
              <a:t>.</a:t>
            </a:r>
          </a:p>
          <a:p>
            <a:endParaRPr lang="es-CL" sz="1400" dirty="0"/>
          </a:p>
          <a:p>
            <a:r>
              <a:rPr lang="en-US" sz="1400" dirty="0"/>
              <a:t>In 1800 the Italian, Alessandro Volta built the first electric battery. The Dane,</a:t>
            </a:r>
          </a:p>
          <a:p>
            <a:r>
              <a:rPr lang="en-US" sz="1400" dirty="0"/>
              <a:t>Christian </a:t>
            </a:r>
            <a:r>
              <a:rPr lang="en-US" sz="1400" dirty="0" err="1"/>
              <a:t>Oersted</a:t>
            </a:r>
            <a:r>
              <a:rPr lang="en-US" sz="1400" dirty="0"/>
              <a:t>, used Volta´s battery when he discovered by accident in 1820</a:t>
            </a:r>
          </a:p>
          <a:p>
            <a:r>
              <a:rPr lang="en-US" sz="1400" dirty="0"/>
              <a:t>that there is a relationship between electric current and magnetism. He observed</a:t>
            </a:r>
          </a:p>
          <a:p>
            <a:r>
              <a:rPr lang="en-US" sz="1400" dirty="0"/>
              <a:t>how the needle in a compass moved when it was close to a conductor cable where</a:t>
            </a:r>
          </a:p>
          <a:p>
            <a:r>
              <a:rPr lang="es-CL" sz="1400" dirty="0" err="1"/>
              <a:t>electricity</a:t>
            </a:r>
            <a:r>
              <a:rPr lang="es-CL" sz="1400" dirty="0"/>
              <a:t> </a:t>
            </a:r>
            <a:r>
              <a:rPr lang="es-CL" sz="1400" dirty="0" err="1"/>
              <a:t>was</a:t>
            </a:r>
            <a:r>
              <a:rPr lang="es-CL" sz="1400" dirty="0"/>
              <a:t> </a:t>
            </a:r>
            <a:r>
              <a:rPr lang="es-CL" sz="1400" dirty="0" err="1"/>
              <a:t>passing</a:t>
            </a:r>
            <a:r>
              <a:rPr lang="es-CL" sz="1400" dirty="0"/>
              <a:t> </a:t>
            </a:r>
            <a:r>
              <a:rPr lang="es-CL" sz="1400" dirty="0" err="1"/>
              <a:t>through</a:t>
            </a:r>
            <a:r>
              <a:rPr lang="es-CL" sz="1400" dirty="0"/>
              <a:t>.</a:t>
            </a:r>
            <a:endParaRPr lang="en-US" sz="1400" dirty="0" smtClean="0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Introduction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_tradnl" sz="2400" b="1" baseline="30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+mj-lt"/>
              </a:rPr>
              <a:t>theory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9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58" t="18595" r="21730" b="21216"/>
          <a:stretch/>
        </p:blipFill>
        <p:spPr bwMode="auto">
          <a:xfrm>
            <a:off x="2768836" y="3861048"/>
            <a:ext cx="2615013" cy="253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Introduction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_tradnl" sz="2400" b="1" baseline="30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+mj-lt"/>
              </a:rPr>
              <a:t>theory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55626" y="2132856"/>
            <a:ext cx="6313686" cy="1661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accident moved him to write that “all electric current or flow of charge</a:t>
            </a:r>
          </a:p>
          <a:p>
            <a:r>
              <a:rPr lang="en-US" sz="1400" dirty="0"/>
              <a:t>causes a magnetic field around the path of the conductor, whose magnitude</a:t>
            </a:r>
          </a:p>
          <a:p>
            <a:r>
              <a:rPr lang="en-US" sz="1400" dirty="0"/>
              <a:t>is inversely proportional to the distance between the observer and the electric</a:t>
            </a:r>
          </a:p>
          <a:p>
            <a:r>
              <a:rPr lang="en-US" sz="1400" dirty="0"/>
              <a:t>current”. Furthermore, the effect of a magnetic field can be amplified and</a:t>
            </a:r>
          </a:p>
          <a:p>
            <a:r>
              <a:rPr lang="en-US" sz="1400" dirty="0"/>
              <a:t>transmitted through a ferromagnetic material (a material that can turn into a</a:t>
            </a:r>
          </a:p>
          <a:p>
            <a:r>
              <a:rPr lang="en-US" sz="1400" dirty="0"/>
              <a:t>magnet if it is exposed to a magnetic field). Some examples of ferromagnetic</a:t>
            </a:r>
          </a:p>
          <a:p>
            <a:r>
              <a:rPr lang="en-US" sz="1400" dirty="0"/>
              <a:t>elements are iron (Fe), cobalt (Co) and nickel (Ni).</a:t>
            </a:r>
            <a:endParaRPr lang="es-CL" sz="1400" dirty="0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9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Introduction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_tradnl" sz="2400" b="1" baseline="30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+mj-lt"/>
              </a:rPr>
              <a:t>theory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55626" y="2132856"/>
            <a:ext cx="7048822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expression for a magnetic field B caused by an electric current is</a:t>
            </a:r>
            <a:r>
              <a:rPr lang="en-US" sz="1400" dirty="0" smtClean="0"/>
              <a:t>: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s-CL" sz="1400" dirty="0" err="1"/>
              <a:t>Where</a:t>
            </a:r>
            <a:r>
              <a:rPr lang="es-CL" sz="1400" dirty="0"/>
              <a:t>:</a:t>
            </a:r>
          </a:p>
          <a:p>
            <a:r>
              <a:rPr lang="es-CL" sz="1400" dirty="0"/>
              <a:t>B = </a:t>
            </a:r>
            <a:r>
              <a:rPr lang="es-CL" sz="1400" dirty="0" err="1"/>
              <a:t>magnetic</a:t>
            </a:r>
            <a:r>
              <a:rPr lang="es-CL" sz="1400" dirty="0"/>
              <a:t> </a:t>
            </a:r>
            <a:r>
              <a:rPr lang="es-CL" sz="1400" dirty="0" err="1"/>
              <a:t>field</a:t>
            </a:r>
            <a:endParaRPr lang="es-CL" sz="1400" dirty="0"/>
          </a:p>
          <a:p>
            <a:r>
              <a:rPr lang="es-CL" sz="1400" dirty="0"/>
              <a:t>I = </a:t>
            </a:r>
            <a:r>
              <a:rPr lang="es-CL" sz="1400" dirty="0" err="1"/>
              <a:t>electric</a:t>
            </a:r>
            <a:r>
              <a:rPr lang="es-CL" sz="1400" dirty="0"/>
              <a:t> </a:t>
            </a:r>
            <a:r>
              <a:rPr lang="es-CL" sz="1400" dirty="0" err="1"/>
              <a:t>current</a:t>
            </a:r>
            <a:endParaRPr lang="es-CL" sz="1400" dirty="0"/>
          </a:p>
          <a:p>
            <a:r>
              <a:rPr lang="en-US" sz="1400" dirty="0"/>
              <a:t>r </a:t>
            </a:r>
            <a:r>
              <a:rPr lang="en-US" sz="1400" dirty="0" smtClean="0"/>
              <a:t>= </a:t>
            </a:r>
            <a:r>
              <a:rPr lang="en-US" sz="1400" dirty="0"/>
              <a:t>radial distance to the observer</a:t>
            </a:r>
          </a:p>
          <a:p>
            <a:r>
              <a:rPr lang="en-US" sz="1400" dirty="0" smtClean="0"/>
              <a:t>   = </a:t>
            </a:r>
            <a:r>
              <a:rPr lang="en-US" sz="1400" dirty="0"/>
              <a:t>magnetic permeability in free </a:t>
            </a:r>
            <a:r>
              <a:rPr lang="en-US" sz="1400" dirty="0" smtClean="0"/>
              <a:t>space</a:t>
            </a:r>
          </a:p>
          <a:p>
            <a:endParaRPr lang="en-US" sz="1400" dirty="0"/>
          </a:p>
          <a:p>
            <a:r>
              <a:rPr lang="en-US" sz="1400" dirty="0"/>
              <a:t>Staring from previous discoveries, in 1831 the Englishman, Michael Faraday made</a:t>
            </a:r>
          </a:p>
          <a:p>
            <a:r>
              <a:rPr lang="en-US" sz="1400" dirty="0"/>
              <a:t>a new discovery. He found out that in the same way that charges in motion cause</a:t>
            </a:r>
          </a:p>
          <a:p>
            <a:r>
              <a:rPr lang="en-US" sz="1400" dirty="0"/>
              <a:t>an electric field, a variation in the magnetic field also induces a force on the free</a:t>
            </a:r>
          </a:p>
          <a:p>
            <a:r>
              <a:rPr lang="en-US" sz="1400" dirty="0"/>
              <a:t>charges inside a conductor. This force is called electromotive force or EMF, and</a:t>
            </a:r>
          </a:p>
          <a:p>
            <a:r>
              <a:rPr lang="en-US" sz="1400" dirty="0"/>
              <a:t>drives the electric current to pass through the conductor. Therefore, electric current</a:t>
            </a:r>
          </a:p>
          <a:p>
            <a:r>
              <a:rPr lang="en-US" sz="1400" dirty="0"/>
              <a:t>may be induced by the movement of a magnet in a certain time period.</a:t>
            </a:r>
            <a:endParaRPr lang="es-CL" sz="1400" dirty="0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97152"/>
            <a:ext cx="152063" cy="13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5631" y="2441823"/>
            <a:ext cx="34004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87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baseline="30000" dirty="0" err="1" smtClean="0">
                <a:solidFill>
                  <a:schemeClr val="bg1"/>
                </a:solidFill>
                <a:latin typeface="+mj-lt"/>
              </a:rPr>
              <a:t>Introduction</a:t>
            </a:r>
            <a:r>
              <a:rPr lang="es-ES_tradnl" sz="2400" b="1" baseline="30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_tradnl" sz="2400" b="1" baseline="30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s-ES_tradnl" sz="2400" b="1" baseline="30000" dirty="0" err="1">
                <a:solidFill>
                  <a:schemeClr val="bg1"/>
                </a:solidFill>
                <a:latin typeface="+mj-lt"/>
              </a:rPr>
              <a:t>theory</a:t>
            </a:r>
            <a:endParaRPr lang="es-ES_tradnl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s-ES_tradnl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55626" y="2132856"/>
            <a:ext cx="704882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Two years later, the German, Heinrich Lenz proved that “electromotive force gives</a:t>
            </a:r>
          </a:p>
          <a:p>
            <a:r>
              <a:rPr lang="en-US" sz="1400" dirty="0"/>
              <a:t>rise to a flow of charges whose magnetic field opposes its original cause, i.e. it</a:t>
            </a:r>
          </a:p>
          <a:p>
            <a:r>
              <a:rPr lang="en-US" sz="1400" dirty="0"/>
              <a:t>opposes the original change in magnetic flux”. This may be expressed in Faraday’s</a:t>
            </a:r>
          </a:p>
          <a:p>
            <a:r>
              <a:rPr lang="es-CL" sz="1400" dirty="0" err="1"/>
              <a:t>Law</a:t>
            </a:r>
            <a:r>
              <a:rPr lang="es-CL" sz="1400" dirty="0"/>
              <a:t> of </a:t>
            </a:r>
            <a:r>
              <a:rPr lang="es-CL" sz="1400" dirty="0" err="1" smtClean="0"/>
              <a:t>Induction</a:t>
            </a:r>
            <a:r>
              <a:rPr lang="es-CL" sz="1400" dirty="0"/>
              <a:t>:</a:t>
            </a:r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Electricity and magnetism</a:t>
            </a:r>
            <a:endParaRPr lang="es-ES_tradnl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120" y="1389722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Verifying the Lenz Law by measuring the electric current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flowing through a coil created by an external magnetic field</a:t>
            </a:r>
            <a:endParaRPr lang="es-CL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26362"/>
            <a:ext cx="4680942" cy="340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68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2844</Words>
  <Application>Microsoft Office PowerPoint</Application>
  <PresentationFormat>On-screen Show (4:3)</PresentationFormat>
  <Paragraphs>306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Diseño8</dc:creator>
  <cp:lastModifiedBy>rebecca</cp:lastModifiedBy>
  <cp:revision>124</cp:revision>
  <dcterms:created xsi:type="dcterms:W3CDTF">2012-09-11T15:34:37Z</dcterms:created>
  <dcterms:modified xsi:type="dcterms:W3CDTF">2013-02-13T11:44:31Z</dcterms:modified>
</cp:coreProperties>
</file>